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93574-AF1E-42BB-A956-186E84F393AD}" type="datetimeFigureOut">
              <a:rPr/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0C261-1DF5-489B-A7A9-3A8CEA4FF4C9}" type="slidenum">
              <a:rPr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5.png"/><Relationship Id="rId7" Type="http://schemas.openxmlformats.org/officeDocument/2006/relationships/image" Target="../media/image3.svg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32" Type="http://schemas.openxmlformats.org/officeDocument/2006/relationships/slideLayout" Target="../slideLayouts/slideLayout7.xml"/><Relationship Id="rId31" Type="http://schemas.openxmlformats.org/officeDocument/2006/relationships/image" Target="../media/image15.svg"/><Relationship Id="rId30" Type="http://schemas.openxmlformats.org/officeDocument/2006/relationships/image" Target="../media/image16.png"/><Relationship Id="rId3" Type="http://schemas.openxmlformats.org/officeDocument/2006/relationships/image" Target="../media/image1.svg"/><Relationship Id="rId29" Type="http://schemas.openxmlformats.org/officeDocument/2006/relationships/image" Target="../media/image14.svg"/><Relationship Id="rId28" Type="http://schemas.openxmlformats.org/officeDocument/2006/relationships/image" Target="../media/image15.png"/><Relationship Id="rId27" Type="http://schemas.openxmlformats.org/officeDocument/2006/relationships/image" Target="../media/image13.svg"/><Relationship Id="rId26" Type="http://schemas.openxmlformats.org/officeDocument/2006/relationships/image" Target="../media/image14.png"/><Relationship Id="rId25" Type="http://schemas.openxmlformats.org/officeDocument/2006/relationships/image" Target="../media/image12.svg"/><Relationship Id="rId24" Type="http://schemas.openxmlformats.org/officeDocument/2006/relationships/image" Target="../media/image13.png"/><Relationship Id="rId23" Type="http://schemas.openxmlformats.org/officeDocument/2006/relationships/image" Target="../media/image11.svg"/><Relationship Id="rId22" Type="http://schemas.openxmlformats.org/officeDocument/2006/relationships/image" Target="../media/image12.png"/><Relationship Id="rId21" Type="http://schemas.openxmlformats.org/officeDocument/2006/relationships/image" Target="../media/image10.svg"/><Relationship Id="rId20" Type="http://schemas.openxmlformats.org/officeDocument/2006/relationships/image" Target="../media/image11.png"/><Relationship Id="rId2" Type="http://schemas.openxmlformats.org/officeDocument/2006/relationships/image" Target="../media/image2.png"/><Relationship Id="rId19" Type="http://schemas.openxmlformats.org/officeDocument/2006/relationships/image" Target="../media/image9.svg"/><Relationship Id="rId18" Type="http://schemas.openxmlformats.org/officeDocument/2006/relationships/image" Target="../media/image10.png"/><Relationship Id="rId17" Type="http://schemas.openxmlformats.org/officeDocument/2006/relationships/image" Target="../media/image8.svg"/><Relationship Id="rId16" Type="http://schemas.openxmlformats.org/officeDocument/2006/relationships/image" Target="../media/image9.png"/><Relationship Id="rId15" Type="http://schemas.openxmlformats.org/officeDocument/2006/relationships/image" Target="../media/image7.svg"/><Relationship Id="rId14" Type="http://schemas.openxmlformats.org/officeDocument/2006/relationships/image" Target="../media/image8.png"/><Relationship Id="rId13" Type="http://schemas.openxmlformats.org/officeDocument/2006/relationships/image" Target="../media/image6.svg"/><Relationship Id="rId12" Type="http://schemas.openxmlformats.org/officeDocument/2006/relationships/image" Target="../media/image7.png"/><Relationship Id="rId11" Type="http://schemas.openxmlformats.org/officeDocument/2006/relationships/image" Target="../media/image5.svg"/><Relationship Id="rId10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083300" y="732790"/>
            <a:ext cx="1318895" cy="1905"/>
          </a:xfrm>
          <a:prstGeom prst="straightConnector1">
            <a:avLst/>
          </a:prstGeom>
          <a:ln w="3175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5988050" y="981075"/>
            <a:ext cx="1270" cy="528320"/>
          </a:xfrm>
          <a:prstGeom prst="straightConnector1">
            <a:avLst/>
          </a:prstGeom>
          <a:ln w="3175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2277110" y="2713990"/>
            <a:ext cx="0" cy="481330"/>
          </a:xfrm>
          <a:prstGeom prst="straightConnector1">
            <a:avLst/>
          </a:prstGeom>
          <a:ln w="3175">
            <a:solidFill>
              <a:srgbClr val="9BA7B6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2"/>
          <p:cNvSpPr/>
          <p:nvPr/>
        </p:nvSpPr>
        <p:spPr>
          <a:xfrm>
            <a:off x="9295130" y="2035810"/>
            <a:ext cx="1463040" cy="731520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30"/>
          <p:cNvSpPr/>
          <p:nvPr/>
        </p:nvSpPr>
        <p:spPr>
          <a:xfrm>
            <a:off x="1816735" y="2249170"/>
            <a:ext cx="8681085" cy="4648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Straight Arrow Connector 126"/>
          <p:cNvCxnSpPr/>
          <p:nvPr/>
        </p:nvCxnSpPr>
        <p:spPr>
          <a:xfrm flipH="1" flipV="1">
            <a:off x="9960610" y="1603375"/>
            <a:ext cx="1905" cy="773430"/>
          </a:xfrm>
          <a:prstGeom prst="straightConnector1">
            <a:avLst/>
          </a:prstGeom>
          <a:ln w="3175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"/>
          <p:cNvSpPr/>
          <p:nvPr/>
        </p:nvSpPr>
        <p:spPr bwMode="auto">
          <a:xfrm>
            <a:off x="650875" y="1311910"/>
            <a:ext cx="10951845" cy="4951730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4"/>
          <p:cNvSpPr/>
          <p:nvPr/>
        </p:nvSpPr>
        <p:spPr bwMode="auto">
          <a:xfrm>
            <a:off x="421640" y="518795"/>
            <a:ext cx="11403330" cy="6123305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1640" y="518795"/>
            <a:ext cx="228600" cy="228600"/>
          </a:xfrm>
          <a:prstGeom prst="rect">
            <a:avLst/>
          </a:prstGeom>
        </p:spPr>
      </p:pic>
      <p:pic>
        <p:nvPicPr>
          <p:cNvPr id="39" name="Graphic 3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50875" y="1311910"/>
            <a:ext cx="228600" cy="224058"/>
          </a:xfrm>
          <a:prstGeom prst="rect">
            <a:avLst/>
          </a:prstGeom>
        </p:spPr>
      </p:pic>
      <p:sp>
        <p:nvSpPr>
          <p:cNvPr id="29" name="Rectangle 5"/>
          <p:cNvSpPr/>
          <p:nvPr/>
        </p:nvSpPr>
        <p:spPr bwMode="auto">
          <a:xfrm>
            <a:off x="984885" y="1219200"/>
            <a:ext cx="2601595" cy="5210810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Availability Zone us-east-1a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5" name="Graphic 1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95149" y="2035935"/>
            <a:ext cx="182880" cy="182880"/>
          </a:xfrm>
          <a:prstGeom prst="rect">
            <a:avLst/>
          </a:prstGeom>
        </p:spPr>
      </p:pic>
      <p:sp>
        <p:nvSpPr>
          <p:cNvPr id="59" name="Rectangle 12"/>
          <p:cNvSpPr/>
          <p:nvPr/>
        </p:nvSpPr>
        <p:spPr>
          <a:xfrm>
            <a:off x="1106170" y="3602990"/>
            <a:ext cx="10096500" cy="932688"/>
          </a:xfrm>
          <a:prstGeom prst="rect">
            <a:avLst/>
          </a:prstGeom>
          <a:noFill/>
          <a:ln w="12700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Graphic 52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97722" y="1954020"/>
            <a:ext cx="182880" cy="182880"/>
          </a:xfrm>
          <a:prstGeom prst="rect">
            <a:avLst/>
          </a:prstGeom>
        </p:spPr>
      </p:pic>
      <p:pic>
        <p:nvPicPr>
          <p:cNvPr id="62" name="Graphic 5"/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 bwMode="auto">
          <a:xfrm>
            <a:off x="2188845" y="40452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Graphic 52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97722" y="3610100"/>
            <a:ext cx="182880" cy="182880"/>
          </a:xfrm>
          <a:prstGeom prst="rect">
            <a:avLst/>
          </a:prstGeom>
        </p:spPr>
      </p:pic>
      <p:pic>
        <p:nvPicPr>
          <p:cNvPr id="74" name="Graphic 6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97880" y="4196715"/>
            <a:ext cx="182880" cy="182880"/>
          </a:xfrm>
          <a:prstGeom prst="rect">
            <a:avLst/>
          </a:prstGeom>
        </p:spPr>
      </p:pic>
      <p:pic>
        <p:nvPicPr>
          <p:cNvPr id="155649" name="Graphic 6"/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 bwMode="auto">
          <a:xfrm>
            <a:off x="5900420" y="15090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Rectangle 5"/>
          <p:cNvSpPr/>
          <p:nvPr/>
        </p:nvSpPr>
        <p:spPr bwMode="auto">
          <a:xfrm>
            <a:off x="8731885" y="1219200"/>
            <a:ext cx="2601595" cy="5210810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Availability Zone us-east-1b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9" name="Rectangle 7"/>
          <p:cNvSpPr/>
          <p:nvPr/>
        </p:nvSpPr>
        <p:spPr>
          <a:xfrm>
            <a:off x="9300845" y="3703955"/>
            <a:ext cx="1463040" cy="731520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Graphic 21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300845" y="3710305"/>
            <a:ext cx="182880" cy="182880"/>
          </a:xfrm>
          <a:prstGeom prst="rect">
            <a:avLst/>
          </a:prstGeom>
        </p:spPr>
      </p:pic>
      <p:sp>
        <p:nvSpPr>
          <p:cNvPr id="93" name="Rectangle 32"/>
          <p:cNvSpPr/>
          <p:nvPr/>
        </p:nvSpPr>
        <p:spPr>
          <a:xfrm>
            <a:off x="1553845" y="2035810"/>
            <a:ext cx="1463040" cy="731520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Graphic 1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53864" y="2035935"/>
            <a:ext cx="182880" cy="182880"/>
          </a:xfrm>
          <a:prstGeom prst="rect">
            <a:avLst/>
          </a:prstGeom>
        </p:spPr>
      </p:pic>
      <p:pic>
        <p:nvPicPr>
          <p:cNvPr id="95" name="Graphic 5"/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 bwMode="auto">
          <a:xfrm>
            <a:off x="9889490" y="40452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Graphic 5"/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 bwMode="auto">
          <a:xfrm>
            <a:off x="2193925" y="23898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Graphic 5"/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 bwMode="auto">
          <a:xfrm>
            <a:off x="9889490" y="23701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Graphic 53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93057" y="2386965"/>
            <a:ext cx="182880" cy="182880"/>
          </a:xfrm>
          <a:prstGeom prst="rect">
            <a:avLst/>
          </a:prstGeom>
        </p:spPr>
      </p:pic>
      <p:pic>
        <p:nvPicPr>
          <p:cNvPr id="99" name="Graphic 53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33857" y="2346325"/>
            <a:ext cx="182880" cy="182880"/>
          </a:xfrm>
          <a:prstGeom prst="rect">
            <a:avLst/>
          </a:prstGeom>
        </p:spPr>
      </p:pic>
      <p:sp>
        <p:nvSpPr>
          <p:cNvPr id="100" name="Rectangle 12"/>
          <p:cNvSpPr/>
          <p:nvPr/>
        </p:nvSpPr>
        <p:spPr>
          <a:xfrm>
            <a:off x="1097915" y="1962785"/>
            <a:ext cx="10096500" cy="931545"/>
          </a:xfrm>
          <a:prstGeom prst="rect">
            <a:avLst/>
          </a:prstGeom>
          <a:noFill/>
          <a:ln w="12700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30"/>
          <p:cNvSpPr/>
          <p:nvPr/>
        </p:nvSpPr>
        <p:spPr>
          <a:xfrm>
            <a:off x="1813560" y="3914775"/>
            <a:ext cx="8681085" cy="4648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Graphic 6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00420" y="2529205"/>
            <a:ext cx="182880" cy="182880"/>
          </a:xfrm>
          <a:prstGeom prst="rect">
            <a:avLst/>
          </a:prstGeom>
        </p:spPr>
      </p:pic>
      <p:pic>
        <p:nvPicPr>
          <p:cNvPr id="109" name="Graphic 6"/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 bwMode="auto">
          <a:xfrm>
            <a:off x="5897880" y="31041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Rectangle 7"/>
          <p:cNvSpPr/>
          <p:nvPr/>
        </p:nvSpPr>
        <p:spPr>
          <a:xfrm>
            <a:off x="9295130" y="5334000"/>
            <a:ext cx="1463040" cy="731520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1" name="Graphic 21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295130" y="5340350"/>
            <a:ext cx="182880" cy="182880"/>
          </a:xfrm>
          <a:prstGeom prst="rect">
            <a:avLst/>
          </a:prstGeom>
        </p:spPr>
      </p:pic>
      <p:sp>
        <p:nvSpPr>
          <p:cNvPr id="112" name="Rectangle 7"/>
          <p:cNvSpPr/>
          <p:nvPr/>
        </p:nvSpPr>
        <p:spPr>
          <a:xfrm>
            <a:off x="1554480" y="3717290"/>
            <a:ext cx="1463040" cy="731520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3" name="Graphic 21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54480" y="3723640"/>
            <a:ext cx="182880" cy="182880"/>
          </a:xfrm>
          <a:prstGeom prst="rect">
            <a:avLst/>
          </a:prstGeom>
        </p:spPr>
      </p:pic>
      <p:sp>
        <p:nvSpPr>
          <p:cNvPr id="116" name="Rectangle 7"/>
          <p:cNvSpPr/>
          <p:nvPr/>
        </p:nvSpPr>
        <p:spPr>
          <a:xfrm>
            <a:off x="1553845" y="5314315"/>
            <a:ext cx="1463040" cy="731520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Graphic 21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53845" y="5320665"/>
            <a:ext cx="182880" cy="182880"/>
          </a:xfrm>
          <a:prstGeom prst="rect">
            <a:avLst/>
          </a:prstGeom>
        </p:spPr>
      </p:pic>
      <p:pic>
        <p:nvPicPr>
          <p:cNvPr id="152578" name="Graphic 21"/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 bwMode="auto">
          <a:xfrm>
            <a:off x="3810000" y="6308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9" name="Graphic 19"/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 bwMode="auto">
          <a:xfrm>
            <a:off x="5900103" y="631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9" name="Straight Arrow Connector 118"/>
          <p:cNvCxnSpPr/>
          <p:nvPr/>
        </p:nvCxnSpPr>
        <p:spPr>
          <a:xfrm flipV="1">
            <a:off x="3899535" y="198120"/>
            <a:ext cx="1905" cy="419100"/>
          </a:xfrm>
          <a:prstGeom prst="straightConnector1">
            <a:avLst/>
          </a:prstGeom>
          <a:ln w="6350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2578" idx="3"/>
          </p:cNvCxnSpPr>
          <p:nvPr/>
        </p:nvCxnSpPr>
        <p:spPr>
          <a:xfrm flipV="1">
            <a:off x="3992880" y="720725"/>
            <a:ext cx="1042670" cy="1905"/>
          </a:xfrm>
          <a:prstGeom prst="straightConnector1">
            <a:avLst/>
          </a:prstGeom>
          <a:ln w="3175">
            <a:solidFill>
              <a:srgbClr val="9BA7B6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65890" idx="3"/>
          </p:cNvCxnSpPr>
          <p:nvPr/>
        </p:nvCxnSpPr>
        <p:spPr>
          <a:xfrm>
            <a:off x="5218430" y="722630"/>
            <a:ext cx="681990" cy="0"/>
          </a:xfrm>
          <a:prstGeom prst="straightConnector1">
            <a:avLst/>
          </a:prstGeom>
          <a:ln w="3175">
            <a:solidFill>
              <a:srgbClr val="9BA7B6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890" name="Graphic 17"/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 bwMode="auto">
          <a:xfrm>
            <a:off x="5035550" y="6308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" name="Straight Arrow Connector 123"/>
          <p:cNvCxnSpPr>
            <a:endCxn id="155649" idx="1"/>
          </p:cNvCxnSpPr>
          <p:nvPr/>
        </p:nvCxnSpPr>
        <p:spPr>
          <a:xfrm flipV="1">
            <a:off x="2300605" y="1600835"/>
            <a:ext cx="3599815" cy="3810"/>
          </a:xfrm>
          <a:prstGeom prst="straightConnector1">
            <a:avLst/>
          </a:prstGeom>
          <a:ln w="3175">
            <a:solidFill>
              <a:srgbClr val="9BA7B6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2303145" y="1598930"/>
            <a:ext cx="0" cy="788035"/>
          </a:xfrm>
          <a:prstGeom prst="straightConnector1">
            <a:avLst/>
          </a:prstGeom>
          <a:ln w="3175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083300" y="1598295"/>
            <a:ext cx="3880485" cy="635"/>
          </a:xfrm>
          <a:prstGeom prst="straightConnector1">
            <a:avLst/>
          </a:prstGeom>
          <a:ln w="3175">
            <a:solidFill>
              <a:srgbClr val="9BA7B6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277110" y="3194050"/>
            <a:ext cx="3620770" cy="2540"/>
          </a:xfrm>
          <a:prstGeom prst="straightConnector1">
            <a:avLst/>
          </a:prstGeom>
          <a:ln w="3175">
            <a:solidFill>
              <a:srgbClr val="9BA7B6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6084570" y="3199765"/>
            <a:ext cx="3896360" cy="1905"/>
          </a:xfrm>
          <a:prstGeom prst="straightConnector1">
            <a:avLst/>
          </a:prstGeom>
          <a:ln w="3175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9980930" y="2550160"/>
            <a:ext cx="3175" cy="650875"/>
          </a:xfrm>
          <a:prstGeom prst="straightConnector1">
            <a:avLst/>
          </a:prstGeom>
          <a:ln w="3175">
            <a:solidFill>
              <a:srgbClr val="9BA7B6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5989955" y="3398520"/>
            <a:ext cx="1905" cy="65405"/>
          </a:xfrm>
          <a:prstGeom prst="straightConnector1">
            <a:avLst/>
          </a:prstGeom>
          <a:ln w="3175">
            <a:solidFill>
              <a:srgbClr val="9BA7B6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278380" y="3459480"/>
            <a:ext cx="7704455" cy="7620"/>
          </a:xfrm>
          <a:prstGeom prst="straightConnector1">
            <a:avLst/>
          </a:prstGeom>
          <a:ln w="3175">
            <a:solidFill>
              <a:srgbClr val="9BA7B6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95" idx="0"/>
          </p:cNvCxnSpPr>
          <p:nvPr/>
        </p:nvCxnSpPr>
        <p:spPr>
          <a:xfrm flipH="1" flipV="1">
            <a:off x="9979025" y="3462655"/>
            <a:ext cx="1905" cy="582930"/>
          </a:xfrm>
          <a:prstGeom prst="straightConnector1">
            <a:avLst/>
          </a:prstGeom>
          <a:ln w="3175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2280920" y="3456940"/>
            <a:ext cx="1905" cy="581025"/>
          </a:xfrm>
          <a:prstGeom prst="straightConnector1">
            <a:avLst/>
          </a:prstGeom>
          <a:ln w="3175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4" idx="0"/>
          </p:cNvCxnSpPr>
          <p:nvPr/>
        </p:nvCxnSpPr>
        <p:spPr>
          <a:xfrm flipH="1" flipV="1">
            <a:off x="2280285" y="4394200"/>
            <a:ext cx="5715" cy="1217930"/>
          </a:xfrm>
          <a:prstGeom prst="straightConnector1">
            <a:avLst/>
          </a:prstGeom>
          <a:ln w="3175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2387600" y="5748655"/>
            <a:ext cx="7489190" cy="32385"/>
          </a:xfrm>
          <a:prstGeom prst="straightConnector1">
            <a:avLst/>
          </a:prstGeom>
          <a:ln w="6350">
            <a:solidFill>
              <a:srgbClr val="9BA7B6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/>
          <p:nvPr/>
        </p:nvCxnSpPr>
        <p:spPr>
          <a:xfrm flipV="1">
            <a:off x="2377440" y="4142105"/>
            <a:ext cx="7512050" cy="1533525"/>
          </a:xfrm>
          <a:prstGeom prst="bentConnector3">
            <a:avLst>
              <a:gd name="adj1" fmla="val 53220"/>
            </a:avLst>
          </a:prstGeom>
          <a:ln w="6350">
            <a:solidFill>
              <a:srgbClr val="9BA7B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 Box 138"/>
          <p:cNvSpPr txBox="1"/>
          <p:nvPr/>
        </p:nvSpPr>
        <p:spPr>
          <a:xfrm>
            <a:off x="1482090" y="2553335"/>
            <a:ext cx="40576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450">
                <a:solidFill>
                  <a:schemeClr val="bg1"/>
                </a:solidFill>
              </a:rPr>
              <a:t>NAT </a:t>
            </a:r>
            <a:endParaRPr lang="en-US" sz="450">
              <a:solidFill>
                <a:schemeClr val="bg1"/>
              </a:solidFill>
            </a:endParaRPr>
          </a:p>
          <a:p>
            <a:pPr algn="ctr"/>
            <a:r>
              <a:rPr lang="en-US" sz="450">
                <a:solidFill>
                  <a:schemeClr val="bg1"/>
                </a:solidFill>
              </a:rPr>
              <a:t>Gateway</a:t>
            </a:r>
            <a:endParaRPr lang="en-US" sz="450">
              <a:solidFill>
                <a:schemeClr val="bg1"/>
              </a:solidFill>
            </a:endParaRPr>
          </a:p>
        </p:txBody>
      </p:sp>
      <p:sp>
        <p:nvSpPr>
          <p:cNvPr id="140" name="Text Box 139"/>
          <p:cNvSpPr txBox="1"/>
          <p:nvPr/>
        </p:nvSpPr>
        <p:spPr>
          <a:xfrm>
            <a:off x="10422890" y="2513965"/>
            <a:ext cx="40576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450">
                <a:solidFill>
                  <a:schemeClr val="bg1"/>
                </a:solidFill>
              </a:rPr>
              <a:t>NAT </a:t>
            </a:r>
            <a:endParaRPr lang="en-US" sz="450">
              <a:solidFill>
                <a:schemeClr val="bg1"/>
              </a:solidFill>
            </a:endParaRPr>
          </a:p>
          <a:p>
            <a:pPr algn="ctr"/>
            <a:r>
              <a:rPr lang="en-US" sz="450">
                <a:solidFill>
                  <a:schemeClr val="bg1"/>
                </a:solidFill>
              </a:rPr>
              <a:t>Gateway</a:t>
            </a:r>
            <a:endParaRPr lang="en-US" sz="450">
              <a:solidFill>
                <a:schemeClr val="bg1"/>
              </a:solidFill>
            </a:endParaRPr>
          </a:p>
        </p:txBody>
      </p:sp>
      <p:sp>
        <p:nvSpPr>
          <p:cNvPr id="142" name="Text Box 141"/>
          <p:cNvSpPr txBox="1"/>
          <p:nvPr/>
        </p:nvSpPr>
        <p:spPr>
          <a:xfrm>
            <a:off x="1643380" y="2035810"/>
            <a:ext cx="74358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Public Subnet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43" name="Text Box 142"/>
          <p:cNvSpPr txBox="1"/>
          <p:nvPr/>
        </p:nvSpPr>
        <p:spPr>
          <a:xfrm>
            <a:off x="1568450" y="3717290"/>
            <a:ext cx="80708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Private Subnet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44" name="Text Box 143"/>
          <p:cNvSpPr txBox="1"/>
          <p:nvPr/>
        </p:nvSpPr>
        <p:spPr>
          <a:xfrm>
            <a:off x="1560830" y="5314315"/>
            <a:ext cx="82677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Private Subnet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45" name="Text Box 144"/>
          <p:cNvSpPr txBox="1"/>
          <p:nvPr/>
        </p:nvSpPr>
        <p:spPr>
          <a:xfrm>
            <a:off x="9358630" y="5335270"/>
            <a:ext cx="68707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Private Subnet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46" name="Text Box 145"/>
          <p:cNvSpPr txBox="1"/>
          <p:nvPr/>
        </p:nvSpPr>
        <p:spPr>
          <a:xfrm>
            <a:off x="9358630" y="3717290"/>
            <a:ext cx="72834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Private Subnet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48" name="Text Box 147"/>
          <p:cNvSpPr txBox="1"/>
          <p:nvPr/>
        </p:nvSpPr>
        <p:spPr>
          <a:xfrm>
            <a:off x="9384665" y="2035810"/>
            <a:ext cx="72834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Public Subnet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49" name="Text Box 148"/>
          <p:cNvSpPr txBox="1"/>
          <p:nvPr/>
        </p:nvSpPr>
        <p:spPr>
          <a:xfrm>
            <a:off x="535940" y="518795"/>
            <a:ext cx="76454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AWS Cloud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0" name="Text Box 149"/>
          <p:cNvSpPr txBox="1"/>
          <p:nvPr/>
        </p:nvSpPr>
        <p:spPr>
          <a:xfrm>
            <a:off x="1423670" y="292735"/>
            <a:ext cx="81153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Client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51" name="Text Box 150"/>
          <p:cNvSpPr txBox="1"/>
          <p:nvPr/>
        </p:nvSpPr>
        <p:spPr>
          <a:xfrm>
            <a:off x="3603625" y="819785"/>
            <a:ext cx="59563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Route53 DNS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53" name="Text Box 152"/>
          <p:cNvSpPr txBox="1"/>
          <p:nvPr/>
        </p:nvSpPr>
        <p:spPr>
          <a:xfrm>
            <a:off x="4829175" y="802640"/>
            <a:ext cx="59563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AWS WAF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55" name="Text Box 154"/>
          <p:cNvSpPr txBox="1"/>
          <p:nvPr/>
        </p:nvSpPr>
        <p:spPr>
          <a:xfrm>
            <a:off x="5694045" y="1666875"/>
            <a:ext cx="595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Elastic Load Balancer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56" name="Text Box 155"/>
          <p:cNvSpPr txBox="1"/>
          <p:nvPr/>
        </p:nvSpPr>
        <p:spPr>
          <a:xfrm>
            <a:off x="5471160" y="2112010"/>
            <a:ext cx="108204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AutoScaling Group (Web tier)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57" name="Text Box 156"/>
          <p:cNvSpPr txBox="1"/>
          <p:nvPr/>
        </p:nvSpPr>
        <p:spPr>
          <a:xfrm>
            <a:off x="5566410" y="2249170"/>
            <a:ext cx="89154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Security Group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58" name="Text Box 157"/>
          <p:cNvSpPr txBox="1"/>
          <p:nvPr/>
        </p:nvSpPr>
        <p:spPr>
          <a:xfrm>
            <a:off x="1908810" y="2517775"/>
            <a:ext cx="743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EC2 Instance</a:t>
            </a:r>
            <a:endParaRPr lang="en-US" sz="500">
              <a:solidFill>
                <a:schemeClr val="bg1"/>
              </a:solidFill>
            </a:endParaRPr>
          </a:p>
          <a:p>
            <a:pPr algn="ctr"/>
            <a:r>
              <a:rPr lang="en-US" sz="500">
                <a:solidFill>
                  <a:schemeClr val="bg1"/>
                </a:solidFill>
              </a:rPr>
              <a:t>Web Server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59" name="Text Box 158"/>
          <p:cNvSpPr txBox="1"/>
          <p:nvPr/>
        </p:nvSpPr>
        <p:spPr>
          <a:xfrm>
            <a:off x="9633585" y="2511425"/>
            <a:ext cx="743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EC2 Instance</a:t>
            </a:r>
            <a:endParaRPr lang="en-US" sz="500">
              <a:solidFill>
                <a:schemeClr val="bg1"/>
              </a:solidFill>
            </a:endParaRPr>
          </a:p>
          <a:p>
            <a:pPr algn="ctr"/>
            <a:r>
              <a:rPr lang="en-US" sz="500">
                <a:solidFill>
                  <a:schemeClr val="bg1"/>
                </a:solidFill>
              </a:rPr>
              <a:t>Web Server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60" name="Text Box 159"/>
          <p:cNvSpPr txBox="1"/>
          <p:nvPr/>
        </p:nvSpPr>
        <p:spPr>
          <a:xfrm>
            <a:off x="9633585" y="4171315"/>
            <a:ext cx="743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EC2 Instance</a:t>
            </a:r>
            <a:endParaRPr lang="en-US" sz="500">
              <a:solidFill>
                <a:schemeClr val="bg1"/>
              </a:solidFill>
            </a:endParaRPr>
          </a:p>
          <a:p>
            <a:pPr algn="ctr"/>
            <a:r>
              <a:rPr lang="en-US" sz="500">
                <a:solidFill>
                  <a:schemeClr val="bg1"/>
                </a:solidFill>
              </a:rPr>
              <a:t>App Server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61" name="Text Box 160"/>
          <p:cNvSpPr txBox="1"/>
          <p:nvPr/>
        </p:nvSpPr>
        <p:spPr>
          <a:xfrm>
            <a:off x="1908175" y="4171315"/>
            <a:ext cx="743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EC2 Instance</a:t>
            </a:r>
            <a:endParaRPr lang="en-US" sz="500">
              <a:solidFill>
                <a:schemeClr val="bg1"/>
              </a:solidFill>
            </a:endParaRPr>
          </a:p>
          <a:p>
            <a:pPr algn="ctr"/>
            <a:r>
              <a:rPr lang="en-US" sz="500">
                <a:solidFill>
                  <a:schemeClr val="bg1"/>
                </a:solidFill>
              </a:rPr>
              <a:t>App Server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62" name="Text Box 161"/>
          <p:cNvSpPr txBox="1"/>
          <p:nvPr/>
        </p:nvSpPr>
        <p:spPr>
          <a:xfrm>
            <a:off x="5488940" y="3792855"/>
            <a:ext cx="104648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AutoScaling Group (App tier)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63" name="Text Box 162"/>
          <p:cNvSpPr txBox="1"/>
          <p:nvPr/>
        </p:nvSpPr>
        <p:spPr>
          <a:xfrm>
            <a:off x="5566410" y="3902075"/>
            <a:ext cx="89154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Security Group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65" name="Text Box 164"/>
          <p:cNvSpPr txBox="1"/>
          <p:nvPr/>
        </p:nvSpPr>
        <p:spPr>
          <a:xfrm>
            <a:off x="5714365" y="3240405"/>
            <a:ext cx="595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Elastic Load Balancer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66" name="Text Box 165"/>
          <p:cNvSpPr txBox="1"/>
          <p:nvPr/>
        </p:nvSpPr>
        <p:spPr>
          <a:xfrm>
            <a:off x="9585960" y="5781040"/>
            <a:ext cx="7880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Amazon </a:t>
            </a:r>
            <a:r>
              <a:rPr lang="en-US" altLang="en-US" sz="50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  <a:sym typeface="+mn-ea"/>
              </a:rPr>
              <a:t>Aurora</a:t>
            </a:r>
            <a:endParaRPr lang="en-US" altLang="en-US" sz="50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0">
                <a:solidFill>
                  <a:schemeClr val="bg1"/>
                </a:solidFill>
              </a:rPr>
              <a:t>(Read Replica)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67" name="Text Box 166"/>
          <p:cNvSpPr txBox="1"/>
          <p:nvPr/>
        </p:nvSpPr>
        <p:spPr>
          <a:xfrm>
            <a:off x="1931670" y="5781040"/>
            <a:ext cx="743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50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  <a:sym typeface="+mn-ea"/>
              </a:rPr>
              <a:t>Amazon Aurora</a:t>
            </a:r>
            <a:endParaRPr lang="en-US" altLang="en-US" sz="50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0">
                <a:solidFill>
                  <a:schemeClr val="bg1"/>
                </a:solidFill>
              </a:rPr>
              <a:t>(Primary DB)</a:t>
            </a:r>
            <a:endParaRPr lang="en-US" sz="500">
              <a:solidFill>
                <a:schemeClr val="bg1"/>
              </a:solidFill>
            </a:endParaRPr>
          </a:p>
        </p:txBody>
      </p:sp>
      <p:pic>
        <p:nvPicPr>
          <p:cNvPr id="168" name="Graphic 114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737505" y="109684"/>
            <a:ext cx="182880" cy="182880"/>
          </a:xfrm>
          <a:prstGeom prst="rect">
            <a:avLst/>
          </a:prstGeom>
        </p:spPr>
      </p:pic>
      <p:sp>
        <p:nvSpPr>
          <p:cNvPr id="169" name="Text Box 168"/>
          <p:cNvSpPr txBox="1"/>
          <p:nvPr/>
        </p:nvSpPr>
        <p:spPr>
          <a:xfrm>
            <a:off x="1858645" y="36195"/>
            <a:ext cx="160210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www.example.com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70" name="Text Box 169"/>
          <p:cNvSpPr txBox="1"/>
          <p:nvPr/>
        </p:nvSpPr>
        <p:spPr>
          <a:xfrm>
            <a:off x="1858645" y="204470"/>
            <a:ext cx="160210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example.com</a:t>
            </a:r>
            <a:endParaRPr lang="en-US" sz="500">
              <a:solidFill>
                <a:schemeClr val="bg1"/>
              </a:solidFill>
            </a:endParaRPr>
          </a:p>
        </p:txBody>
      </p:sp>
      <p:sp>
        <p:nvSpPr>
          <p:cNvPr id="164876" name="TextBox 12"/>
          <p:cNvSpPr txBox="1">
            <a:spLocks noChangeArrowheads="1"/>
          </p:cNvSpPr>
          <p:nvPr/>
        </p:nvSpPr>
        <p:spPr bwMode="auto">
          <a:xfrm>
            <a:off x="7160260" y="802640"/>
            <a:ext cx="66675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en-US" sz="50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50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50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  <a:endParaRPr lang="en-US" altLang="en-US" sz="50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 Box 153"/>
          <p:cNvSpPr txBox="1"/>
          <p:nvPr/>
        </p:nvSpPr>
        <p:spPr>
          <a:xfrm>
            <a:off x="5695950" y="802640"/>
            <a:ext cx="595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AWS CloudFront</a:t>
            </a:r>
            <a:endParaRPr lang="en-US" sz="500">
              <a:solidFill>
                <a:schemeClr val="bg1"/>
              </a:solidFill>
            </a:endParaRPr>
          </a:p>
        </p:txBody>
      </p:sp>
      <p:pic>
        <p:nvPicPr>
          <p:cNvPr id="164866" name="Graphic 20"/>
          <p:cNvPicPr>
            <a:picLocks noChangeAspect="1" noChangeArrowheads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 bwMode="auto">
          <a:xfrm>
            <a:off x="7401878" y="629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Graphic 7"/>
          <p:cNvPicPr>
            <a:picLocks noChangeAspect="1" noChangeArrowheads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 bwMode="auto">
          <a:xfrm>
            <a:off x="2194243" y="561181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7"/>
          <p:cNvPicPr>
            <a:picLocks noChangeAspect="1" noChangeArrowheads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 bwMode="auto">
          <a:xfrm>
            <a:off x="9876473" y="56080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6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01055" y="5814695"/>
            <a:ext cx="182880" cy="182880"/>
          </a:xfrm>
          <a:prstGeom prst="rect">
            <a:avLst/>
          </a:prstGeom>
        </p:spPr>
      </p:pic>
      <p:sp>
        <p:nvSpPr>
          <p:cNvPr id="5" name="Rectangle 30"/>
          <p:cNvSpPr/>
          <p:nvPr/>
        </p:nvSpPr>
        <p:spPr>
          <a:xfrm>
            <a:off x="1816735" y="5532755"/>
            <a:ext cx="8681085" cy="4648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69585" y="5520055"/>
            <a:ext cx="891540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bg1"/>
                </a:solidFill>
              </a:rPr>
              <a:t>Security Group</a:t>
            </a:r>
            <a:endParaRPr lang="en-US" sz="50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8810" y="201295"/>
            <a:ext cx="1992630" cy="635"/>
          </a:xfrm>
          <a:prstGeom prst="straightConnector1">
            <a:avLst/>
          </a:prstGeom>
          <a:ln w="6350">
            <a:solidFill>
              <a:srgbClr val="9BA7B6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546</Words>
  <Application>WPS Presentation</Application>
  <PresentationFormat>Widescreen</PresentationFormat>
  <Paragraphs>76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SimSun</vt:lpstr>
      <vt:lpstr>Wingdings</vt:lpstr>
      <vt:lpstr>Amazon Ember</vt:lpstr>
      <vt:lpstr>Trebuchet MS</vt:lpstr>
      <vt:lpstr>Calibri</vt:lpstr>
      <vt:lpstr>Microsoft YaHei</vt:lpstr>
      <vt:lpstr>Droid Sans Fallback</vt:lpstr>
      <vt:lpstr>Arial Unicode MS</vt:lpstr>
      <vt:lpstr>Calibri Light</vt:lpstr>
      <vt:lpstr>OpenSymbol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amanpathak</cp:lastModifiedBy>
  <cp:revision>394</cp:revision>
  <dcterms:created xsi:type="dcterms:W3CDTF">2023-08-20T10:15:41Z</dcterms:created>
  <dcterms:modified xsi:type="dcterms:W3CDTF">2023-08-20T10:15:41Z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1033-11.1.0.11701</vt:lpwstr>
  </property>
</Properties>
</file>